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  <p:sldMasterId id="2147483721" r:id="rId2"/>
  </p:sldMasterIdLst>
  <p:handoutMasterIdLst>
    <p:handoutMasterId r:id="rId25"/>
  </p:handoutMasterIdLst>
  <p:sldIdLst>
    <p:sldId id="256" r:id="rId3"/>
    <p:sldId id="261" r:id="rId4"/>
    <p:sldId id="257" r:id="rId5"/>
    <p:sldId id="258" r:id="rId6"/>
    <p:sldId id="259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6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0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0CF05950-57B9-4659-9B85-DC92FA042F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F5C03D8-266A-4004-949A-DCBB5696F1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595437-E063-4E39-9E74-D3CA98D7D05C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BFBC927-6D4B-43C6-BC39-6F075D45F18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65D7DFC-EF19-4683-B28A-C5B27FE576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36BBD9-0C2C-4C4B-BC65-88671144F601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367278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599744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598176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407558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EFCD90-599A-490D-B6DC-57DFC105B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74D1590-802D-434F-8F8F-A4EE99F24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D404437-F989-4D1C-A6DC-6742A5D99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39B5591-3D7C-43A2-AFB6-9A2889E0D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3738156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90D89F-561A-4201-939E-0C85EA805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E9EE8AE-C2B0-427E-9BF3-F6413E7180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5A27E3C-337F-4773-A3F1-CC38FC0A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A757A6-C630-4DEF-B176-29B3E6E57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004C0B-968A-47D5-89F4-3EFD311F1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331988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8EF625-726A-48ED-AC01-E35AE50BF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5E4CE6-31F4-4C2B-84E5-C09CF2C4D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A59EFF-AA12-4B2E-A453-A52361FC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F68915-9286-40B9-B2E2-5D78DE62D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19094A-8E1B-4418-AE40-3F9C983F4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794989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6E9AE4-CA4B-49E7-9CC3-3254B2166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45962E5-BC6F-43BC-A666-5F00622B8E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D37115-EB4B-4637-BE85-C45E8125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10ADBF-BFC2-46A8-BA94-C83DCADAD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376D57-CDFA-4EBC-846C-0492D16C8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3501353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DC4AAE-0260-4EB7-8C20-E4755B947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ABD9119-78C4-4C1D-9976-36956B1588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5C61627-DDAC-479E-91CB-435171AB4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3476C38-E26B-4141-8A7E-D65598374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DA97850-6531-45A1-B93B-C26427AF6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13B3D6B-4D07-46CC-9E4D-EB6BE9BE4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005063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4ADCBA-403A-4F36-8A48-1000ADF9F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B56A79E-0828-466E-B4B8-B8C2B9554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1706511-8581-45FD-8E20-08865C8840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67FB76E-5CCA-4D6F-8A6B-D37DD48B33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82C0C3C-573C-4AF1-8DF7-FB45262AF0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6212283-ED76-4F21-9064-202E8D79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3C2A33-5433-46F5-8A19-AF4274047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989FD2A-88CB-4C9C-B59C-FC72DDC3C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6610919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302BB-D3DF-4E22-ADC4-618A3B678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B7538B5-D819-4542-9975-6A7E7F737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5CA8C78-9DB4-4A04-880D-7D0C0B46E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57665BC-8DE6-4D55-B357-C06898F7D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769470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9B5DA90-798B-4044-8FD3-AADFF3362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A27E8E9-99BF-4C61-926D-7D4A9526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A5BB3F3-FE99-4CBC-9E13-AC6759E78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063003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488852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FE3A24-A5A7-4EF1-B3D0-5B5392B3D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D73796-51CE-4E00-AB62-0DDEA8C0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67BBF0-F299-4AC1-BE02-F6DE2714D1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DA77F4E-046D-468A-A88E-5F64942B3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7EB74C-D9C8-4683-815D-6335DAFAC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782D867-0C6B-4C6F-93EB-181B02E3D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4225569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C17666-9A73-458C-A58F-FD86B2924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8FC82EC-CE76-4A41-A736-6FBB465D4E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D711BB5-1057-4BD2-BD2B-624590340B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FFD863-CF58-45F6-8F82-451F4F23F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2287FCB-71E5-48D2-BF23-C84D7303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4DDF19-A82A-4EC1-AEA2-20F8307C0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5062170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B41DD6-F5C5-4DA2-87F5-E88AC71C2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E394B10-4B50-4969-83E1-62A5EB84C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F364F5-14BC-4B39-AAAD-77FFDF0CF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DDC915C-AB9A-425F-BC88-DE1BE1BD6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A8F9A1-3FFB-4464-8A15-1D7E5A1BC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959340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DA0BD33-337C-400C-9F31-2CD5BEC50F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ADB7D8D-50E9-4A4B-8D93-AACEAF1BF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3CD9A0-4220-4599-A16E-EA707592D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8656DC-94D7-43B2-95E1-A0FDA1FF8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BDE274-29E3-4DE2-A9E4-EC0CF9D79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887937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839064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983032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45634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840013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B5ED95E-AAFD-4AEF-804C-7B51CBA8CB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" y="-87588"/>
            <a:ext cx="12190588" cy="694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956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362474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407598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0C904-BC5E-4DC2-9150-9E3269D5BB9B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02114-BC78-43C3-8045-04E422BE5D7B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908774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6980521-1DCE-41A7-9526-13214C7B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A467E1A-BAA6-4C59-83A5-6F5E54612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0E5DE7-9399-430A-9FF6-1324C9230E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866E86-93D9-4715-9A1E-6B27EECCAC9D}" type="datetimeFigureOut">
              <a:rPr lang="es-EC" smtClean="0"/>
              <a:t>21/5/2025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B567E2-CD9F-4818-99B7-53D2FA3567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C66647-33CC-4F6A-BD56-010095EA4A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43B31-F857-4F3A-9122-6FB4B44D7743}" type="slidenum">
              <a:rPr lang="es-EC" smtClean="0"/>
              <a:t>‹#›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590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.inspiredpencil.com/pictures-2023/thank-you-clipart-for-powerpoint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56AA2408-11E5-F8BC-C91B-E652AC71D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479" y="552040"/>
            <a:ext cx="10098275" cy="5753492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308ECC0-689A-AE2D-A021-380D01F5A581}"/>
              </a:ext>
            </a:extLst>
          </p:cNvPr>
          <p:cNvSpPr txBox="1"/>
          <p:nvPr/>
        </p:nvSpPr>
        <p:spPr>
          <a:xfrm>
            <a:off x="2861660" y="4167598"/>
            <a:ext cx="646791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C" sz="2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CIENCIAS DE LA EDUCACIÓN</a:t>
            </a:r>
            <a:endParaRPr lang="es-EC" sz="2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C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BF77FC8-1A6B-3832-3984-65792770510A}"/>
              </a:ext>
            </a:extLst>
          </p:cNvPr>
          <p:cNvSpPr txBox="1"/>
          <p:nvPr/>
        </p:nvSpPr>
        <p:spPr>
          <a:xfrm>
            <a:off x="2722060" y="4722853"/>
            <a:ext cx="6467912" cy="1173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C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PEDAGOGÍA DE LOS IDIOMAS NACIONALES Y EXTRANJEROS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C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DISCOURSE ANALYSIS</a:t>
            </a:r>
            <a:endParaRPr lang="es-EC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s-EC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LCDO. MAURICIO MALDONADO PAZMIÑO, </a:t>
            </a:r>
            <a:r>
              <a:rPr lang="es-EC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MSc</a:t>
            </a:r>
            <a:r>
              <a:rPr lang="es-EC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A45DC854-15C5-4F1B-C301-C93A424E0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950" y="874419"/>
            <a:ext cx="5514133" cy="314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100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02008-EAD1-6B00-8DBB-52BA26046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935FCE-D35F-A238-155A-E36FA6AD8394}"/>
              </a:ext>
            </a:extLst>
          </p:cNvPr>
          <p:cNvSpPr txBox="1"/>
          <p:nvPr/>
        </p:nvSpPr>
        <p:spPr>
          <a:xfrm>
            <a:off x="1053152" y="272271"/>
            <a:ext cx="10085695" cy="6427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Concurrent Triangulation Design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Simultaneous Data Collection</a:t>
            </a:r>
            <a:b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researcher distributes a survey to measure academic satisfaction and well-being (quantitative), while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 the same time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collecting journal entries or voice memos from a subset of students describing their daily online learning experiences (qualitative).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Integration</a:t>
            </a:r>
            <a:b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Both data sets are analyzed separately and then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compared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 see if the qualitative narratives support or contradict the survey findings.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Goal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To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cross-validate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strengthen the credibility of the findings by comparing both data types.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8064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5B993FD-4B95-38F7-ADB5-AF0436B799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36176"/>
              </p:ext>
            </p:extLst>
          </p:nvPr>
        </p:nvGraphicFramePr>
        <p:xfrm>
          <a:off x="838200" y="1737360"/>
          <a:ext cx="10515600" cy="338328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4222718596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23655810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66038074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34154381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EC" b="1"/>
                        <a:t>Design</a:t>
                      </a:r>
                      <a:endParaRPr lang="es-EC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C" b="1"/>
                        <a:t>Order of Data Collection</a:t>
                      </a:r>
                      <a:endParaRPr lang="es-EC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C" b="1"/>
                        <a:t>Purpose</a:t>
                      </a:r>
                      <a:endParaRPr lang="es-EC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C" b="1"/>
                        <a:t>Example</a:t>
                      </a:r>
                      <a:endParaRPr lang="es-EC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15966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C" b="1" dirty="0" err="1"/>
                        <a:t>Sequential</a:t>
                      </a:r>
                      <a:r>
                        <a:rPr lang="es-EC" b="1" dirty="0"/>
                        <a:t> </a:t>
                      </a:r>
                      <a:r>
                        <a:rPr lang="es-EC" b="1" dirty="0" err="1"/>
                        <a:t>Explanatory</a:t>
                      </a:r>
                      <a:endParaRPr lang="es-EC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C"/>
                        <a:t>Quantitative → Qualitative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C"/>
                        <a:t>Explain quantitative results using qualitative insights.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Survey student stress → Interview stressed students to understand causes.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23490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C" b="1"/>
                        <a:t>Sequential Exploratory</a:t>
                      </a:r>
                      <a:endParaRPr lang="es-EC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C"/>
                        <a:t>Qualitative → Quantitative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Explore a topic and then test findings with a larger population.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Focus groups on online learning → Survey to test identified themes.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096272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C" b="1"/>
                        <a:t>Concurrent Triangulation</a:t>
                      </a:r>
                      <a:endParaRPr lang="es-EC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s-EC"/>
                        <a:t>Simultaneous collection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Cross-validate findings from both methods.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Collect journals &amp; surveys at the same time and compare.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3617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9ADF370-FAF4-CAC1-28AA-7F88567EA322}"/>
              </a:ext>
            </a:extLst>
          </p:cNvPr>
          <p:cNvSpPr txBox="1"/>
          <p:nvPr/>
        </p:nvSpPr>
        <p:spPr>
          <a:xfrm>
            <a:off x="3049250" y="657133"/>
            <a:ext cx="60935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C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Comparing</a:t>
            </a:r>
            <a:r>
              <a:rPr lang="es-EC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C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Mixed</a:t>
            </a:r>
            <a:r>
              <a:rPr lang="es-EC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C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  <a:r>
              <a:rPr lang="es-EC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C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Designs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114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CE8935C-C144-A484-5B6E-E0A8EE9FF042}"/>
              </a:ext>
            </a:extLst>
          </p:cNvPr>
          <p:cNvSpPr txBox="1"/>
          <p:nvPr/>
        </p:nvSpPr>
        <p:spPr>
          <a:xfrm>
            <a:off x="1768792" y="1507672"/>
            <a:ext cx="8654415" cy="3842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UNIDAD: 3.-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Methodological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Approaches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TEMA: 2.-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Data Collection Techniques: Interviews, Observations, Text Analysis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SUBTEMA: 1.-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Types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Interviews</a:t>
            </a: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SUBTEMA: 2.-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Designing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Interview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Questions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SUBTEMA: 3.-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Types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Observations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SUBTEMA: 4.-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Types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Texts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SUBTEMA: 5.-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Techniques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Text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Analysis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096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2637B5-E77F-76DE-9E9E-BA9C839A1FDB}"/>
              </a:ext>
            </a:extLst>
          </p:cNvPr>
          <p:cNvSpPr txBox="1"/>
          <p:nvPr/>
        </p:nvSpPr>
        <p:spPr>
          <a:xfrm>
            <a:off x="1025857" y="778218"/>
            <a:ext cx="10140286" cy="4970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Types of Interviews</a:t>
            </a:r>
            <a:endParaRPr lang="es-EC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Interviews can be categorized based on their structure and purpose: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Structured Interviews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Pre-determined questions asked in a specific order.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Semi-Structured Interviews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A mix of pre-determined questions and spontaneous follow-ups.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Unstructured Interviews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Open-ended conversations without a fixed set of questions.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Focus Group Interviews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Group discussions to gather diverse perspectives.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3837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710067-8A81-35C4-DA50-4407164BC6DF}"/>
              </a:ext>
            </a:extLst>
          </p:cNvPr>
          <p:cNvSpPr txBox="1"/>
          <p:nvPr/>
        </p:nvSpPr>
        <p:spPr>
          <a:xfrm>
            <a:off x="1050877" y="1065468"/>
            <a:ext cx="10112991" cy="3862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Designing Interview Questions</a:t>
            </a:r>
            <a:endParaRPr lang="es-EC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When designing interview questions, consider the following: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Clarity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Ensure questions are clear and easy to understand.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Relevance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Questions should be directly related to the research topic.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Open-Ended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Encourage detailed responses rather than yes/no answers.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Neutrality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Avoid leading questions that may bias the responses.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5284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DA79F3-D8BE-C339-9D18-2A8C9C131F6F}"/>
              </a:ext>
            </a:extLst>
          </p:cNvPr>
          <p:cNvSpPr txBox="1"/>
          <p:nvPr/>
        </p:nvSpPr>
        <p:spPr>
          <a:xfrm>
            <a:off x="1046328" y="666545"/>
            <a:ext cx="10099343" cy="55249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Types of Observations</a:t>
            </a:r>
            <a:endParaRPr lang="es-EC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Observations can be classified based on the level of involvement and setting: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 Observation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The researcher actively engages in the activities being observed.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Non-Participant Observation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The researcher observes without direct involvement.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Naturalistic Observation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Observing behavior in its natural environment.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Controlled Observation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Observing behavior in a structured setting, often with specific variables controlled.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791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4FB133B-909B-B6CF-B03B-7D11420A8D2A}"/>
              </a:ext>
            </a:extLst>
          </p:cNvPr>
          <p:cNvSpPr txBox="1"/>
          <p:nvPr/>
        </p:nvSpPr>
        <p:spPr>
          <a:xfrm>
            <a:off x="1123575" y="1048174"/>
            <a:ext cx="9944849" cy="38629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Types of Texts</a:t>
            </a:r>
            <a:endParaRPr lang="es-EC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Texts for analysis can vary widely, including: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Written Documents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Books, articles, reports, letters.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Transcripts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Interviews, speeches, conversations.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Media Content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News articles, advertisements, social media posts.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Visual Texts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Photographs, videos, artworks.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352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F35DFC-4BD9-DA15-AAC5-C4CB63677F68}"/>
              </a:ext>
            </a:extLst>
          </p:cNvPr>
          <p:cNvSpPr txBox="1"/>
          <p:nvPr/>
        </p:nvSpPr>
        <p:spPr>
          <a:xfrm>
            <a:off x="998561" y="515278"/>
            <a:ext cx="10194877" cy="4970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Techniques for Text Analysis</a:t>
            </a:r>
            <a:endParaRPr lang="es-EC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Text analysis involves various techniques to interpret and understand the content: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Content Analysis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Identifying patterns, themes, and frequencies within the text.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Discourse Analysis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Examining how language is used to construct meaning and social realities.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Narrative Analysis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Analyzing stories and personal accounts to understand experiences.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Thematic Analysis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Identifying and analyzing themes within qualitative data.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338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9C1748-958B-AE99-C634-F516E5F3B7EB}"/>
              </a:ext>
            </a:extLst>
          </p:cNvPr>
          <p:cNvSpPr txBox="1"/>
          <p:nvPr/>
        </p:nvSpPr>
        <p:spPr>
          <a:xfrm>
            <a:off x="1034386" y="1760429"/>
            <a:ext cx="10123227" cy="3344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Activity: “Build a Qualitative Research Plan”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s-EC" sz="24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Instructions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Divide the class into small groups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(3–5 students).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Each group must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design a qualitative research plan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on a topic of their choice related to language, education, media, or society.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 the sections below to guide the plan.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0698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8772A-C285-7B53-40A4-D399BB85E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1C551A9-3F71-AB02-C51C-72F0055B21B5}"/>
              </a:ext>
            </a:extLst>
          </p:cNvPr>
          <p:cNvSpPr txBox="1"/>
          <p:nvPr/>
        </p:nvSpPr>
        <p:spPr>
          <a:xfrm>
            <a:off x="1064525" y="395653"/>
            <a:ext cx="9921923" cy="5809091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Group Task: Create a Mini Research Plan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Choose a Research Topic</a:t>
            </a:r>
            <a:b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 topics: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Student use of AI writing tools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Social media and </a:t>
            </a:r>
            <a:r>
              <a:rPr lang="es-EC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identity</a:t>
            </a:r>
            <a:r>
              <a:rPr lang="es-EC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construction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Experiences of first-year university students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Classroom</a:t>
            </a:r>
            <a:r>
              <a:rPr lang="es-EC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interaction</a:t>
            </a:r>
            <a:r>
              <a:rPr lang="es-EC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styles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Select an Interview Type</a:t>
            </a:r>
            <a:b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Choose one and justify your choice: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Structured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Semi-</a:t>
            </a:r>
            <a:r>
              <a:rPr lang="es-EC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Structured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Unstructured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Focus </a:t>
            </a:r>
            <a:r>
              <a:rPr lang="es-EC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Group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0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Why is this type appropriate for your topic?</a:t>
            </a:r>
            <a:endParaRPr lang="es-EC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911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BF2BBE1-D263-E354-F9C2-B947C3D1F2A5}"/>
              </a:ext>
            </a:extLst>
          </p:cNvPr>
          <p:cNvSpPr txBox="1"/>
          <p:nvPr/>
        </p:nvSpPr>
        <p:spPr>
          <a:xfrm>
            <a:off x="2489011" y="2203023"/>
            <a:ext cx="7213978" cy="24519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UNIDAD: 3.-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Methodological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Approaches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TEMA: 1.-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Qualitative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vs.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Quantitative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Methods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SUBTEMA: 1.-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Qualitative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Methods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SUBTEMA: 2.-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Quantitative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Methods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"/>
              <a:tabLst>
                <a:tab pos="1371600" algn="l"/>
              </a:tabLst>
            </a:pPr>
            <a:r>
              <a:rPr lang="es-EC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SUBTEMA: 3.-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Mixed</a:t>
            </a:r>
            <a:r>
              <a:rPr lang="es-EC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Methods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35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E1E7A-8199-B280-B864-E5D219ECA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FDB032-4B6F-67E5-5C45-4B6B40F946FF}"/>
              </a:ext>
            </a:extLst>
          </p:cNvPr>
          <p:cNvSpPr txBox="1"/>
          <p:nvPr/>
        </p:nvSpPr>
        <p:spPr>
          <a:xfrm>
            <a:off x="1064525" y="395653"/>
            <a:ext cx="9921923" cy="5809091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Design 5 Interview Questions</a:t>
            </a:r>
            <a:b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Follow the principles: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Clarity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Relevance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Open-</a:t>
            </a:r>
            <a:r>
              <a:rPr lang="es-EC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endedness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Neutrality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Highlight 1 strong and 1 weak question, and explain why.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Choose an Observation Type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(optional but encouraged)</a:t>
            </a:r>
            <a:b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Pick one: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Non-</a:t>
            </a:r>
            <a:r>
              <a:rPr lang="es-EC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participant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Naturalistic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C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Controlled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Where and how would you observe? </a:t>
            </a:r>
            <a:r>
              <a:rPr lang="es-EC" sz="18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</a:t>
            </a:r>
            <a:r>
              <a:rPr lang="es-EC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are </a:t>
            </a:r>
            <a:r>
              <a:rPr lang="es-EC" sz="18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your</a:t>
            </a:r>
            <a:r>
              <a:rPr lang="es-EC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C" sz="18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goals</a:t>
            </a:r>
            <a:r>
              <a:rPr lang="es-EC" sz="18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4642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CBBC3-CC43-635D-58A4-D99DBC3C1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2D91A9-2BD1-4C08-A695-DDE0EE37E122}"/>
              </a:ext>
            </a:extLst>
          </p:cNvPr>
          <p:cNvSpPr txBox="1"/>
          <p:nvPr/>
        </p:nvSpPr>
        <p:spPr>
          <a:xfrm>
            <a:off x="1064525" y="395653"/>
            <a:ext cx="9921923" cy="368371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effectLst/>
                <a:latin typeface="Segoe UI Emoji" panose="020B0502040204020203" pitchFamily="34" charset="0"/>
                <a:ea typeface="Calibri" panose="020F0502020204030204" pitchFamily="34" charset="0"/>
                <a:cs typeface="Segoe UI Emoji" panose="020B0502040204020203" pitchFamily="34" charset="0"/>
              </a:rPr>
              <a:t>O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ptional Template (for submission or class presentation)</a:t>
            </a:r>
            <a:endParaRPr lang="es-EC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5C05B8-3BC2-B39E-E985-97123D66A583}"/>
              </a:ext>
            </a:extLst>
          </p:cNvPr>
          <p:cNvSpPr txBox="1"/>
          <p:nvPr/>
        </p:nvSpPr>
        <p:spPr>
          <a:xfrm>
            <a:off x="1135038" y="4273891"/>
            <a:ext cx="9921923" cy="1964577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Presentation Option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Each group can present their research plan in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3–5 minutes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followed by 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peer feedback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 the interview type appropriate?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Are the questions well-designed?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Does the chosen analysis method suit the data?</a:t>
            </a:r>
            <a:endParaRPr lang="es-EC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D1CBC46-35B5-CFB4-98D1-FD8FB20D2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335875"/>
              </p:ext>
            </p:extLst>
          </p:nvPr>
        </p:nvGraphicFramePr>
        <p:xfrm>
          <a:off x="1135038" y="1055917"/>
          <a:ext cx="9182670" cy="2926080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3054826">
                  <a:extLst>
                    <a:ext uri="{9D8B030D-6E8A-4147-A177-3AD203B41FA5}">
                      <a16:colId xmlns:a16="http://schemas.microsoft.com/office/drawing/2014/main" val="2471279424"/>
                    </a:ext>
                  </a:extLst>
                </a:gridCol>
                <a:gridCol w="6127844">
                  <a:extLst>
                    <a:ext uri="{9D8B030D-6E8A-4147-A177-3AD203B41FA5}">
                      <a16:colId xmlns:a16="http://schemas.microsoft.com/office/drawing/2014/main" val="38166013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C" b="1"/>
                        <a:t>Section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C" b="1" dirty="0" err="1"/>
                        <a:t>Group</a:t>
                      </a:r>
                      <a:r>
                        <a:rPr lang="es-EC" b="1" dirty="0"/>
                        <a:t> Response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472867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C"/>
                        <a:t>Topic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C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73518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C"/>
                        <a:t>Interview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C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213736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C"/>
                        <a:t>5 Interview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C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00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C"/>
                        <a:t>Observation Type (if any)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C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18615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Type of Text for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C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19555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C"/>
                        <a:t>Text Analysis Technique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C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59488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s-EC"/>
                        <a:t>Reasoning and Justifications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s-EC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8494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558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yellow sign with white text&#10;&#10;Description automatically generated">
            <a:extLst>
              <a:ext uri="{FF2B5EF4-FFF2-40B4-BE49-F238E27FC236}">
                <a16:creationId xmlns:a16="http://schemas.microsoft.com/office/drawing/2014/main" id="{1FBB1C23-2729-5CFC-1512-A60773A8E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43865" y="457200"/>
            <a:ext cx="8904269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972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604937-E37C-FE5C-1402-8B1AE416EC9C}"/>
              </a:ext>
            </a:extLst>
          </p:cNvPr>
          <p:cNvSpPr txBox="1"/>
          <p:nvPr/>
        </p:nvSpPr>
        <p:spPr>
          <a:xfrm>
            <a:off x="1025857" y="389546"/>
            <a:ext cx="10140286" cy="607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Qualitative Methods</a:t>
            </a:r>
            <a:endParaRPr lang="es-EC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Qualitative methods focus on understanding phenomena from a holistic perspective. They are often used to explore complex issues, gather in-depth insights, and understand the context of a situation. Common qualitative methods include: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Interviews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One-on-one conversations to gather detailed information.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Focus Groups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Group discussions to explore different perspectives.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Observations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Watching and recording behaviors in natural settings.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Content Analysis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Analyzing text, media, or other content to identify patterns and themes.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558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78BC89A-8554-F93B-5B95-7697B5747B8E}"/>
              </a:ext>
            </a:extLst>
          </p:cNvPr>
          <p:cNvSpPr txBox="1"/>
          <p:nvPr/>
        </p:nvSpPr>
        <p:spPr>
          <a:xfrm>
            <a:off x="1032680" y="1015123"/>
            <a:ext cx="10126639" cy="4868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Quantitative Methods</a:t>
            </a:r>
            <a:endParaRPr lang="es-EC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Quantitative methods involve the collection and analysis of numerical data. They are used to test hypotheses, measure variables, and determine relationships between variables. Common quantitative methods include: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Surveys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Questionnaires to collect data from a large number of respondents.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Controlled studies to test cause-and-effect relationships.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Statistical Analysis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Using mathematical techniques to analyze data and draw conclusions.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65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F0FB0D6-10A9-B457-0755-9ACFE6B62FE4}"/>
              </a:ext>
            </a:extLst>
          </p:cNvPr>
          <p:cNvSpPr txBox="1"/>
          <p:nvPr/>
        </p:nvSpPr>
        <p:spPr>
          <a:xfrm>
            <a:off x="1053152" y="1473274"/>
            <a:ext cx="10085695" cy="2898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Mixed Methods</a:t>
            </a:r>
            <a:endParaRPr lang="es-EC" sz="2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Mixed methods combine both qualitative and quantitative approaches to provide a more comprehensive understanding of a research problem. This approach allows researchers to capitalize on the strengths of both methods and offset their weaknesses. </a:t>
            </a:r>
          </a:p>
        </p:txBody>
      </p:sp>
    </p:spTree>
    <p:extLst>
      <p:ext uri="{BB962C8B-B14F-4D97-AF65-F5344CB8AC3E}">
        <p14:creationId xmlns:p14="http://schemas.microsoft.com/office/powerpoint/2010/main" val="111393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5096B-13BB-03C1-882A-A2D926C2A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095845-DB01-106F-671A-04043929A48F}"/>
              </a:ext>
            </a:extLst>
          </p:cNvPr>
          <p:cNvSpPr txBox="1"/>
          <p:nvPr/>
        </p:nvSpPr>
        <p:spPr>
          <a:xfrm>
            <a:off x="1053152" y="736295"/>
            <a:ext cx="10085695" cy="4211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Common mixed methods designs include: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Sequential Explanatory Design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Quantitative data is collected and analyzed first, followed by qualitative data to explain the quantitative results.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Sequential Exploratory Design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Qualitative data is collected and analyzed first, followed by quantitative data to test or expand on the qualitative findings.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Concurrent Triangulation Design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Both qualitative and quantitative data are collected simultaneously and compared to validate the findings.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011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66615-1092-4CBA-F917-6B16485AE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8E1B44-D721-D840-CD8C-08133AD2D49A}"/>
              </a:ext>
            </a:extLst>
          </p:cNvPr>
          <p:cNvSpPr txBox="1"/>
          <p:nvPr/>
        </p:nvSpPr>
        <p:spPr>
          <a:xfrm>
            <a:off x="1189629" y="2128366"/>
            <a:ext cx="10085695" cy="17905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Example Topic: </a:t>
            </a:r>
            <a:r>
              <a:rPr lang="en-US" sz="24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Impact of Online Learning on University Students’ Academic Performance and Well-being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Mixed Methods in Action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49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5DC2C-9AE7-6ECF-21E8-707FA56DD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50DC5B-9FB4-1E37-681C-0F725295286D}"/>
              </a:ext>
            </a:extLst>
          </p:cNvPr>
          <p:cNvSpPr txBox="1"/>
          <p:nvPr/>
        </p:nvSpPr>
        <p:spPr>
          <a:xfrm>
            <a:off x="1053152" y="108498"/>
            <a:ext cx="10085695" cy="6427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Sequential Explanatory Design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 1: Quantitative Phase</a:t>
            </a:r>
            <a:b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researcher surveys 300 university students using a standardized questionnaire to measure academic performance (GPA) and levels of stress, motivation, and time management during online learning.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 2: Qualitative Phase</a:t>
            </a:r>
            <a:b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Based on the survey results, the researcher selects 20 students for in-depth interviews to explore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why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certain students reported high stress or low motivation, and how these experiences impacted their academic outcomes.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Goal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To use qualitative data to explain the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statistical patterns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observed in the quantitative phase.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149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4A0EF-1010-06CE-8BA1-1103070E9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0A0811-6876-032B-9F09-A854D2317973}"/>
              </a:ext>
            </a:extLst>
          </p:cNvPr>
          <p:cNvSpPr txBox="1"/>
          <p:nvPr/>
        </p:nvSpPr>
        <p:spPr>
          <a:xfrm>
            <a:off x="1053152" y="272271"/>
            <a:ext cx="10085695" cy="64277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Sequential Exploratory Design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 1: Qualitative Phase</a:t>
            </a:r>
            <a:b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researcher begins by conducting focus groups with 15 students to explore their personal experiences with online learning, including challenges with technology, motivation, and teacher interaction.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 2: Quantitative Phase</a:t>
            </a:r>
            <a:b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Themes identified in the focus groups are used to design a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survey instrument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which is then distributed to a larger sample (n = 250) to test how widespread those issues are and examine correlations between them.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Goal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To </a:t>
            </a: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develop or refine hypotheses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and instruments from qualitative insights and then test them on a broader scale.</a:t>
            </a:r>
            <a:endParaRPr lang="es-EC" sz="2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746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191</TotalTime>
  <Words>1376</Words>
  <Application>Microsoft Office PowerPoint</Application>
  <PresentationFormat>Widescreen</PresentationFormat>
  <Paragraphs>140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Segoe UI Emoji</vt:lpstr>
      <vt:lpstr>Symbol</vt:lpstr>
      <vt:lpstr>Times New Roman</vt:lpstr>
      <vt:lpstr>Wingdings</vt:lpstr>
      <vt:lpstr>Office Theme</vt:lpstr>
      <vt:lpstr>Diseño personalizado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Margoth  Aguirre Pérez</dc:creator>
  <cp:lastModifiedBy>MELISSA MARIA SAAVEDRA CABELLO</cp:lastModifiedBy>
  <cp:revision>18</cp:revision>
  <dcterms:created xsi:type="dcterms:W3CDTF">2021-07-21T16:32:53Z</dcterms:created>
  <dcterms:modified xsi:type="dcterms:W3CDTF">2025-05-21T22:12:38Z</dcterms:modified>
</cp:coreProperties>
</file>

<file path=docProps/thumbnail.jpeg>
</file>